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4" r:id="rId1"/>
  </p:sldMasterIdLst>
  <p:notesMasterIdLst>
    <p:notesMasterId r:id="rId38"/>
  </p:notesMasterIdLst>
  <p:handoutMasterIdLst>
    <p:handoutMasterId r:id="rId39"/>
  </p:handoutMasterIdLst>
  <p:sldIdLst>
    <p:sldId id="435" r:id="rId2"/>
    <p:sldId id="434" r:id="rId3"/>
    <p:sldId id="373" r:id="rId4"/>
    <p:sldId id="393" r:id="rId5"/>
    <p:sldId id="472" r:id="rId6"/>
    <p:sldId id="480" r:id="rId7"/>
    <p:sldId id="386" r:id="rId8"/>
    <p:sldId id="387" r:id="rId9"/>
    <p:sldId id="479" r:id="rId10"/>
    <p:sldId id="462" r:id="rId11"/>
    <p:sldId id="297" r:id="rId12"/>
    <p:sldId id="329" r:id="rId13"/>
    <p:sldId id="273" r:id="rId14"/>
    <p:sldId id="397" r:id="rId15"/>
    <p:sldId id="399" r:id="rId16"/>
    <p:sldId id="465" r:id="rId17"/>
    <p:sldId id="466" r:id="rId18"/>
    <p:sldId id="467" r:id="rId19"/>
    <p:sldId id="468" r:id="rId20"/>
    <p:sldId id="469" r:id="rId21"/>
    <p:sldId id="470" r:id="rId22"/>
    <p:sldId id="471" r:id="rId23"/>
    <p:sldId id="402" r:id="rId24"/>
    <p:sldId id="403" r:id="rId25"/>
    <p:sldId id="407" r:id="rId26"/>
    <p:sldId id="438" r:id="rId27"/>
    <p:sldId id="439" r:id="rId28"/>
    <p:sldId id="419" r:id="rId29"/>
    <p:sldId id="420" r:id="rId30"/>
    <p:sldId id="421" r:id="rId31"/>
    <p:sldId id="452" r:id="rId32"/>
    <p:sldId id="453" r:id="rId33"/>
    <p:sldId id="454" r:id="rId34"/>
    <p:sldId id="422" r:id="rId35"/>
    <p:sldId id="455" r:id="rId36"/>
    <p:sldId id="456" r:id="rId37"/>
  </p:sldIdLst>
  <p:sldSz cx="9144000" cy="6858000" type="screen4x3"/>
  <p:notesSz cx="6797675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6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93" userDrawn="1">
          <p15:clr>
            <a:srgbClr val="A4A3A4"/>
          </p15:clr>
        </p15:guide>
        <p15:guide id="2" pos="2068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1A5C"/>
    <a:srgbClr val="333333"/>
    <a:srgbClr val="4EA68F"/>
    <a:srgbClr val="CE2700"/>
    <a:srgbClr val="1693D8"/>
    <a:srgbClr val="FFA285"/>
    <a:srgbClr val="8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87564" autoAdjust="0"/>
  </p:normalViewPr>
  <p:slideViewPr>
    <p:cSldViewPr>
      <p:cViewPr varScale="1">
        <p:scale>
          <a:sx n="97" d="100"/>
          <a:sy n="97" d="100"/>
        </p:scale>
        <p:origin x="2130" y="90"/>
      </p:cViewPr>
      <p:guideLst>
        <p:guide orient="horz" pos="864"/>
        <p:guide pos="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644"/>
    </p:cViewPr>
  </p:sorterViewPr>
  <p:notesViewPr>
    <p:cSldViewPr>
      <p:cViewPr varScale="1">
        <p:scale>
          <a:sx n="53" d="100"/>
          <a:sy n="53" d="100"/>
        </p:scale>
        <p:origin x="-1926" y="-102"/>
      </p:cViewPr>
      <p:guideLst>
        <p:guide orient="horz" pos="2793"/>
        <p:guide pos="2068"/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1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Quality Management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1131FB7-DC8B-4479-87D2-9AFCCDDCD5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11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659" cy="496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1"/>
            <a:ext cx="2945659" cy="496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4"/>
            <a:ext cx="4984962" cy="44669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6"/>
            <a:ext cx="2945659" cy="496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Quality Management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0306"/>
            <a:ext cx="2945659" cy="496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fld id="{047F3A34-1C5C-42EB-B79A-FF210BCC1F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829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5513" y="750888"/>
            <a:ext cx="4946650" cy="3709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59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10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563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489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1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Quality Management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4EF7A1-4341-47BE-9E9A-846F8B278EF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83279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6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71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31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251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344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597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90" y="9429752"/>
            <a:ext cx="2946400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0" tIns="49520" rIns="99040" bIns="4952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889" indent="-285726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2907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070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232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BD7525C5-BBD5-47F4-8195-77DDC73B6FB3}" type="slidenum">
              <a:rPr lang="en-AU" sz="2600"/>
              <a:pPr/>
              <a:t>26</a:t>
            </a:fld>
            <a:endParaRPr lang="en-AU" sz="26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36" indent="-171436">
              <a:buFontTx/>
              <a:buChar char="-"/>
              <a:defRPr/>
            </a:pPr>
            <a:endParaRPr lang="en-US" dirty="0"/>
          </a:p>
        </p:txBody>
      </p:sp>
      <p:sp>
        <p:nvSpPr>
          <p:cNvPr id="81925" name="Date Placeholder 1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889" indent="-285726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2907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070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232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Quality Management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7F3A34-1C5C-42EB-B79A-FF210BCC1F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523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dirty="0"/>
          </a:p>
        </p:txBody>
      </p:sp>
      <p:sp>
        <p:nvSpPr>
          <p:cNvPr id="106500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889" indent="-285726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2907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070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232" indent="-228581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395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559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8722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5884" indent="-22858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endParaRPr 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9614" y="0"/>
            <a:ext cx="8964386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31323" y="2743200"/>
            <a:ext cx="31242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714989" y="609600"/>
            <a:ext cx="31242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347537" y="6203667"/>
            <a:ext cx="4367463" cy="38404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Copyright ©2015 McGraw-Hill Higher Education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614" y="5638800"/>
            <a:ext cx="8964386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6" y="205409"/>
            <a:ext cx="4162089" cy="531908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>
            <a:bevelT w="165100" prst="coolSlant"/>
            <a:bevelB/>
          </a:sp3d>
        </p:spPr>
      </p:pic>
    </p:spTree>
    <p:extLst>
      <p:ext uri="{BB962C8B-B14F-4D97-AF65-F5344CB8AC3E}">
        <p14:creationId xmlns:p14="http://schemas.microsoft.com/office/powerpoint/2010/main" val="13870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14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42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1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24852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494516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78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437909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3048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463732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23592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463732" y="1398130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49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45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60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75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4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29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93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986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23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9-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02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4975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17700"/>
            <a:ext cx="3810000" cy="4114800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177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3200" y="6473825"/>
            <a:ext cx="3784600" cy="2603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0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36884" y="1481688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3/20/2019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Instructor Slides</a:t>
            </a: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-3342707" y="3323253"/>
            <a:ext cx="6860515" cy="1751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674947"/>
            <a:ext cx="9144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4" y="21280"/>
            <a:ext cx="1154176" cy="968095"/>
          </a:xfrm>
          <a:prstGeom prst="rect">
            <a:avLst/>
          </a:prstGeom>
          <a:effectLst>
            <a:reflection endPos="0" dist="508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75444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o.org/iso/home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hyperlink" Target="http://www.nist.gov/baldrige/" TargetMode="External"/><Relationship Id="rId7" Type="http://schemas.openxmlformats.org/officeDocument/2006/relationships/hyperlink" Target="http://www.efqm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use.or.jp/e/deming/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://deming.org/demingprize" TargetMode="External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rmit.internal\USRHome\eh4\E59974\Main\Semester%201%202019\Lecture%20revised\Week%204%20Management%20of%20Quality\Scatter%20Diagram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3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8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800" dirty="0"/>
              <a:t>OMGT1039</a:t>
            </a:r>
            <a:br>
              <a:rPr lang="en-AU" sz="2800" dirty="0"/>
            </a:br>
            <a:r>
              <a:rPr lang="en-AU" sz="2800" dirty="0"/>
              <a:t>Operations Management</a:t>
            </a:r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Week 4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Management of Quality</a:t>
            </a:r>
            <a:endParaRPr lang="en-A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8640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378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3400" y="838200"/>
            <a:ext cx="8001000" cy="521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COMMONWEALTH OF AUSTRALIA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Regulations 1969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WARNING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material has been reproduced and communicated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to you by or on behalf of Royal Melbourne Institute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of Technology, (RMIT University) pursuant to Part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VB of the Copyright Act 1968 (the Act).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The material in this communication may be subject to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under the Act. Any further reproduction or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communication of this material by you may be the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subject of copyright protection under the Act.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Do not remove this notice.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First page of scanned document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presentation includes selected slides from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3200" dirty="0"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AU" sz="2400" dirty="0">
                <a:latin typeface="Arabic Typesetting" pitchFamily="66" charset="-78"/>
                <a:cs typeface="Arabic Typesetting" pitchFamily="66" charset="-78"/>
              </a:rPr>
              <a:t>William J Stevenson (2015) Operations Management, 12 ed. ISBN 10: 1259580091, McGraw Hill</a:t>
            </a:r>
          </a:p>
        </p:txBody>
      </p:sp>
    </p:spTree>
    <p:extLst>
      <p:ext uri="{BB962C8B-B14F-4D97-AF65-F5344CB8AC3E}">
        <p14:creationId xmlns:p14="http://schemas.microsoft.com/office/powerpoint/2010/main" val="72671596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Learning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1696283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AU" sz="2000" dirty="0"/>
              <a:t>Define the term quality as it relates to products and as it relates to services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2000" dirty="0"/>
              <a:t>Identify the determinants of quality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2000" dirty="0"/>
              <a:t>Explain why quality is important and the consequences of poor quality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2000" dirty="0"/>
              <a:t>Distinguish the costs associated with quality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2000" dirty="0"/>
              <a:t>List and briefly explain the elements of the control process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2000" dirty="0"/>
              <a:t>Explain how control charts are used to monitor a process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Quality Management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/>
              <a:t>Quality</a:t>
            </a:r>
          </a:p>
          <a:p>
            <a:pPr lvl="1" eaLnBrk="1" hangingPunct="1"/>
            <a:r>
              <a:rPr lang="en-US" dirty="0"/>
              <a:t>The ability of a product or service to consistently meet or exceed customer expectations</a:t>
            </a:r>
          </a:p>
          <a:p>
            <a:pPr lvl="2" eaLnBrk="1" hangingPunct="1"/>
            <a:r>
              <a:rPr lang="en-US" dirty="0"/>
              <a:t>For a decade or so, quality was an important focal point in business.  After a while, this emphasis began to fade as other concerns took precedence</a:t>
            </a:r>
          </a:p>
          <a:p>
            <a:pPr lvl="2" eaLnBrk="1" hangingPunct="1"/>
            <a:r>
              <a:rPr lang="en-US" dirty="0"/>
              <a:t>There has been a recent resurgence in attention to quality given recent experiences with the costs and adverse attention associated with highly visible quality failures:</a:t>
            </a:r>
          </a:p>
          <a:p>
            <a:pPr lvl="3"/>
            <a:r>
              <a:rPr lang="en-US" dirty="0"/>
              <a:t>Auto recalls</a:t>
            </a:r>
          </a:p>
          <a:p>
            <a:pPr lvl="3"/>
            <a:r>
              <a:rPr lang="en-US" dirty="0"/>
              <a:t>Toys</a:t>
            </a:r>
          </a:p>
          <a:p>
            <a:pPr lvl="3"/>
            <a:r>
              <a:rPr lang="en-US" dirty="0"/>
              <a:t>Produce</a:t>
            </a:r>
          </a:p>
          <a:p>
            <a:pPr lvl="3"/>
            <a:r>
              <a:rPr lang="en-US" dirty="0"/>
              <a:t>Pharmaceuticals</a:t>
            </a:r>
          </a:p>
        </p:txBody>
      </p:sp>
    </p:spTree>
    <p:extLst>
      <p:ext uri="{BB962C8B-B14F-4D97-AF65-F5344CB8AC3E}">
        <p14:creationId xmlns:p14="http://schemas.microsoft.com/office/powerpoint/2010/main" val="48900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FCE122-684C-4D00-81D3-7CBD13381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9" y="715716"/>
            <a:ext cx="8449301" cy="542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89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0448-86D7-4D9B-88EF-73E503364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SERVQUAL</a:t>
            </a:r>
            <a:r>
              <a:rPr lang="en-AU" dirty="0"/>
              <a:t>: a tool for assessing service quality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989F9-9213-4EBE-92B1-8D3E84DF5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825" y="16764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0" dirty="0"/>
              <a:t>Five dimensions of </a:t>
            </a:r>
            <a:r>
              <a:rPr lang="en-AU" b="0" dirty="0" err="1"/>
              <a:t>SERVQUAL</a:t>
            </a:r>
            <a:endParaRPr lang="en-AU" b="0" dirty="0"/>
          </a:p>
          <a:p>
            <a:pPr marL="0" indent="0">
              <a:buNone/>
            </a:pPr>
            <a:r>
              <a:rPr lang="en-AU" b="0" dirty="0"/>
              <a:t> </a:t>
            </a:r>
          </a:p>
          <a:p>
            <a:r>
              <a:rPr lang="en-AU" b="0" dirty="0"/>
              <a:t>Tangibles</a:t>
            </a:r>
          </a:p>
          <a:p>
            <a:r>
              <a:rPr lang="en-AU" b="0" dirty="0"/>
              <a:t>Reliability</a:t>
            </a:r>
          </a:p>
          <a:p>
            <a:r>
              <a:rPr lang="en-AU" b="0" dirty="0"/>
              <a:t>Responsiveness</a:t>
            </a:r>
          </a:p>
          <a:p>
            <a:r>
              <a:rPr lang="en-AU" b="0" dirty="0"/>
              <a:t>Assurance</a:t>
            </a:r>
          </a:p>
          <a:p>
            <a:r>
              <a:rPr lang="en-AU" b="0" dirty="0"/>
              <a:t>Empathy</a:t>
            </a:r>
          </a:p>
          <a:p>
            <a:endParaRPr lang="en-AU" b="0" dirty="0"/>
          </a:p>
          <a:p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310881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b="1" dirty="0"/>
              <a:t>Walter Shewart</a:t>
            </a:r>
          </a:p>
          <a:p>
            <a:pPr lvl="1" eaLnBrk="1" hangingPunct="1"/>
            <a:r>
              <a:rPr lang="en-US" sz="2000" dirty="0"/>
              <a:t>“father of statistical quality control”</a:t>
            </a:r>
          </a:p>
          <a:p>
            <a:pPr lvl="1" eaLnBrk="1" hangingPunct="1"/>
            <a:r>
              <a:rPr lang="en-US" sz="2000" dirty="0"/>
              <a:t>Control charts</a:t>
            </a:r>
          </a:p>
          <a:p>
            <a:pPr lvl="1" eaLnBrk="1" hangingPunct="1"/>
            <a:r>
              <a:rPr lang="en-US" sz="2000" dirty="0"/>
              <a:t>Variance reduction</a:t>
            </a:r>
          </a:p>
          <a:p>
            <a:pPr eaLnBrk="1" hangingPunct="1"/>
            <a:r>
              <a:rPr lang="en-US" sz="2400" b="1" dirty="0"/>
              <a:t>W. Edwards Deming</a:t>
            </a:r>
          </a:p>
          <a:p>
            <a:pPr lvl="1" eaLnBrk="1" hangingPunct="1"/>
            <a:r>
              <a:rPr lang="en-US" sz="2000" dirty="0"/>
              <a:t>Special vs. common cause variation</a:t>
            </a:r>
          </a:p>
          <a:p>
            <a:pPr lvl="1" eaLnBrk="1" hangingPunct="1"/>
            <a:r>
              <a:rPr lang="en-US" sz="2000" dirty="0"/>
              <a:t>The 14 points, Total Quality Management</a:t>
            </a:r>
          </a:p>
          <a:p>
            <a:pPr eaLnBrk="1" hangingPunct="1"/>
            <a:r>
              <a:rPr lang="en-US" sz="2400" b="1" dirty="0"/>
              <a:t>Joseph Juran</a:t>
            </a:r>
          </a:p>
          <a:p>
            <a:pPr lvl="1" eaLnBrk="1" hangingPunct="1"/>
            <a:r>
              <a:rPr lang="en-US" sz="2000" i="1" dirty="0"/>
              <a:t>Quality Control Handbook</a:t>
            </a:r>
            <a:r>
              <a:rPr lang="en-US" sz="2000" dirty="0"/>
              <a:t>, 1951</a:t>
            </a:r>
          </a:p>
          <a:p>
            <a:pPr lvl="1" eaLnBrk="1" hangingPunct="1"/>
            <a:r>
              <a:rPr lang="en-US" sz="2000" dirty="0"/>
              <a:t>Viewed quality as fitness-for-use</a:t>
            </a:r>
          </a:p>
          <a:p>
            <a:pPr lvl="1" eaLnBrk="1" hangingPunct="1"/>
            <a:r>
              <a:rPr lang="en-US" sz="2000" dirty="0"/>
              <a:t>Quality trilogy– quality planning, quality control, quality improvement</a:t>
            </a:r>
            <a:endParaRPr lang="en-US" dirty="0"/>
          </a:p>
          <a:p>
            <a:pPr lvl="1" eaLnBrk="1" hangingPunct="1"/>
            <a:endParaRPr lang="en-US" sz="2000" dirty="0"/>
          </a:p>
        </p:txBody>
      </p:sp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Quality Contributors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B9C870-6683-4412-B8CA-1F35818FE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048000"/>
            <a:ext cx="1284284" cy="1615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835519-4749-4528-B04D-4C8284A73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600200"/>
            <a:ext cx="1219200" cy="1658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CDBAF3-A4AC-40FF-A24A-5113AB27E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2053" y="4480916"/>
            <a:ext cx="1159547" cy="1615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9519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Armand </a:t>
            </a:r>
            <a:r>
              <a:rPr lang="en-US" sz="2400" dirty="0" err="1"/>
              <a:t>Feigenbaum</a:t>
            </a:r>
            <a:endParaRPr lang="en-US" sz="2400" dirty="0"/>
          </a:p>
          <a:p>
            <a:pPr lvl="1"/>
            <a:r>
              <a:rPr lang="en-US" sz="2000" dirty="0"/>
              <a:t>Quality is a “total field”</a:t>
            </a:r>
          </a:p>
          <a:p>
            <a:pPr lvl="1"/>
            <a:r>
              <a:rPr lang="en-US" sz="2000" dirty="0"/>
              <a:t>The customer defines quality</a:t>
            </a:r>
          </a:p>
          <a:p>
            <a:r>
              <a:rPr lang="en-US" sz="2400" dirty="0"/>
              <a:t>Philip B. Crosby</a:t>
            </a:r>
          </a:p>
          <a:p>
            <a:pPr lvl="1"/>
            <a:r>
              <a:rPr lang="en-US" sz="2000" dirty="0"/>
              <a:t>Zero defects</a:t>
            </a:r>
          </a:p>
          <a:p>
            <a:pPr lvl="1"/>
            <a:r>
              <a:rPr lang="en-US" sz="2000" i="1" dirty="0"/>
              <a:t>Quality is Free</a:t>
            </a:r>
            <a:r>
              <a:rPr lang="en-US" sz="2000" dirty="0"/>
              <a:t>, 1979</a:t>
            </a:r>
          </a:p>
          <a:p>
            <a:r>
              <a:rPr lang="en-US" sz="2400" dirty="0"/>
              <a:t>Kaoru Ishikawa</a:t>
            </a:r>
          </a:p>
          <a:p>
            <a:pPr lvl="1"/>
            <a:r>
              <a:rPr lang="en-US" sz="1800" dirty="0"/>
              <a:t>Cause-and-effect diagram</a:t>
            </a:r>
          </a:p>
          <a:p>
            <a:pPr lvl="1"/>
            <a:r>
              <a:rPr lang="en-US" sz="1800" dirty="0"/>
              <a:t>Quality circles</a:t>
            </a:r>
          </a:p>
          <a:p>
            <a:pPr lvl="1"/>
            <a:r>
              <a:rPr lang="en-US" sz="1800" dirty="0"/>
              <a:t>Recognized the internal customer</a:t>
            </a:r>
          </a:p>
          <a:p>
            <a:r>
              <a:rPr lang="en-US" sz="2200" dirty="0" err="1"/>
              <a:t>Genichi</a:t>
            </a:r>
            <a:r>
              <a:rPr lang="en-US" sz="2200" dirty="0"/>
              <a:t> Taguchi</a:t>
            </a:r>
          </a:p>
          <a:p>
            <a:pPr lvl="1"/>
            <a:r>
              <a:rPr lang="en-US" sz="1800" dirty="0"/>
              <a:t>Taguchi loss function</a:t>
            </a:r>
          </a:p>
          <a:p>
            <a:r>
              <a:rPr lang="en-US" sz="2200" dirty="0" err="1"/>
              <a:t>Taiichi</a:t>
            </a:r>
            <a:r>
              <a:rPr lang="en-US" sz="2200" dirty="0"/>
              <a:t> </a:t>
            </a:r>
            <a:r>
              <a:rPr lang="en-US" sz="2200" dirty="0" err="1"/>
              <a:t>Ohno</a:t>
            </a:r>
            <a:r>
              <a:rPr lang="en-US" sz="2200" dirty="0"/>
              <a:t> and Shigeo Shingo</a:t>
            </a:r>
          </a:p>
          <a:p>
            <a:pPr lvl="1"/>
            <a:r>
              <a:rPr lang="en-US" sz="1800" dirty="0"/>
              <a:t>Developed philosophy and methods of </a:t>
            </a:r>
            <a:r>
              <a:rPr lang="en-US" sz="1800" i="1" dirty="0"/>
              <a:t>kaizen</a:t>
            </a:r>
            <a:endParaRPr lang="en-US" sz="2000" dirty="0"/>
          </a:p>
          <a:p>
            <a:pPr lvl="1" eaLnBrk="1" hangingPunct="1"/>
            <a:endParaRPr lang="en-US" sz="2000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4852" y="-3810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Quality Contributors (contd.)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5CCCE8-C5E4-4B15-8A8F-DA0893527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590800"/>
            <a:ext cx="996582" cy="13952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FC0DFF-406D-4BBF-A539-91672434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684" y="920284"/>
            <a:ext cx="745564" cy="1034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F49E35-7617-4907-9DCA-287ECF8A1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828800"/>
            <a:ext cx="898249" cy="1030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374773-BCD2-467F-BEE6-30C5B8290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5715" y="3657600"/>
            <a:ext cx="898249" cy="1066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23DE4D-CCC1-4DD8-82B4-1AC9A8F0D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5036165"/>
            <a:ext cx="912145" cy="1136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7C3142-23BF-493E-8A31-DECC95A29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061" y="4912337"/>
            <a:ext cx="980839" cy="1250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4172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1BA73D-EE58-45BE-9385-7264DCFA2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09513"/>
            <a:ext cx="8112711" cy="343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6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Costs of Quality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dirty="0"/>
              <a:t>Appraisal Costs</a:t>
            </a:r>
          </a:p>
          <a:p>
            <a:pPr lvl="1" eaLnBrk="1" hangingPunct="1">
              <a:lnSpc>
                <a:spcPct val="90000"/>
              </a:lnSpc>
              <a:buSzPct val="75000"/>
            </a:pPr>
            <a:r>
              <a:rPr lang="en-US" dirty="0"/>
              <a:t>Costs of activities designed to ensure</a:t>
            </a:r>
          </a:p>
          <a:p>
            <a:pPr marL="365760" lvl="1" indent="0" eaLnBrk="1" hangingPunct="1">
              <a:lnSpc>
                <a:spcPct val="90000"/>
              </a:lnSpc>
              <a:buSzPct val="75000"/>
              <a:buNone/>
            </a:pPr>
            <a:r>
              <a:rPr lang="en-US" dirty="0"/>
              <a:t>quality or uncover defects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/>
              <a:t>Prevention Costs</a:t>
            </a:r>
          </a:p>
          <a:p>
            <a:pPr lvl="1" eaLnBrk="1" hangingPunct="1">
              <a:lnSpc>
                <a:spcPct val="90000"/>
              </a:lnSpc>
              <a:buSzPct val="75000"/>
            </a:pPr>
            <a:r>
              <a:rPr lang="en-US" dirty="0"/>
              <a:t>All training, planning, customer assessment, process control, and quality improvement costs to prevent defects from occurring</a:t>
            </a:r>
          </a:p>
          <a:p>
            <a:pPr marL="231775" indent="-231775">
              <a:spcBef>
                <a:spcPts val="0"/>
              </a:spcBef>
              <a:defRPr/>
            </a:pPr>
            <a:r>
              <a:rPr lang="en-US" dirty="0"/>
              <a:t>Failure Costs - costs incurred by defective parts/products or faulty services.</a:t>
            </a:r>
          </a:p>
          <a:p>
            <a:pPr marL="571500" lvl="1" indent="-231775">
              <a:spcBef>
                <a:spcPts val="0"/>
              </a:spcBef>
              <a:defRPr/>
            </a:pPr>
            <a:r>
              <a:rPr lang="en-US" b="1" dirty="0"/>
              <a:t>Internal Failure Costs</a:t>
            </a:r>
          </a:p>
          <a:p>
            <a:pPr lvl="2">
              <a:spcBef>
                <a:spcPts val="0"/>
              </a:spcBef>
              <a:buSzPct val="75000"/>
              <a:defRPr/>
            </a:pPr>
            <a:r>
              <a:rPr lang="en-US" dirty="0"/>
              <a:t>Costs incurred to fix problems that are detected before the product/service is delivered to the customer.</a:t>
            </a:r>
          </a:p>
          <a:p>
            <a:pPr marL="571500" lvl="1" indent="-231775">
              <a:spcBef>
                <a:spcPts val="0"/>
              </a:spcBef>
              <a:defRPr/>
            </a:pPr>
            <a:r>
              <a:rPr lang="en-US" b="1" dirty="0"/>
              <a:t>External Failure Costs</a:t>
            </a:r>
          </a:p>
          <a:p>
            <a:pPr marL="909638" lvl="2" indent="-222250">
              <a:spcBef>
                <a:spcPts val="0"/>
              </a:spcBef>
              <a:buSzPct val="75000"/>
              <a:defRPr/>
            </a:pPr>
            <a:r>
              <a:rPr lang="en-US" dirty="0"/>
              <a:t>All costs incurred to fix problems that are detected after the product/service is delivered to the customer</a:t>
            </a:r>
          </a:p>
          <a:p>
            <a:pPr lvl="1" eaLnBrk="1" hangingPunct="1">
              <a:lnSpc>
                <a:spcPct val="90000"/>
              </a:lnSpc>
              <a:buSzPct val="75000"/>
            </a:pPr>
            <a:endParaRPr lang="en-US" dirty="0"/>
          </a:p>
          <a:p>
            <a:pPr eaLnBrk="1" hangingPunct="1"/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52400"/>
            <a:ext cx="3343275" cy="187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en-US" sz="2400" b="1" dirty="0">
                <a:hlinkClick r:id="rId2"/>
              </a:rPr>
              <a:t>International Organization for Standardization</a:t>
            </a:r>
            <a:endParaRPr lang="en-US" sz="2400" b="1" dirty="0"/>
          </a:p>
          <a:p>
            <a:pPr eaLnBrk="1" hangingPunct="1"/>
            <a:r>
              <a:rPr lang="en-US" sz="2400" dirty="0"/>
              <a:t>ISO 9000</a:t>
            </a:r>
          </a:p>
          <a:p>
            <a:pPr lvl="1" eaLnBrk="1" hangingPunct="1"/>
            <a:r>
              <a:rPr lang="en-US" sz="2000" dirty="0"/>
              <a:t>Set of international standards on quality management and quality assurance, critical to international business </a:t>
            </a:r>
          </a:p>
          <a:p>
            <a:pPr eaLnBrk="1" hangingPunct="1"/>
            <a:r>
              <a:rPr lang="en-US" sz="2400" dirty="0"/>
              <a:t>ISO 14000</a:t>
            </a:r>
          </a:p>
          <a:p>
            <a:pPr lvl="1" eaLnBrk="1" hangingPunct="1"/>
            <a:r>
              <a:rPr lang="en-US" sz="2000" dirty="0"/>
              <a:t>A set of international standards for assessing a company’s environmental performance</a:t>
            </a:r>
          </a:p>
          <a:p>
            <a:pPr eaLnBrk="1" hangingPunct="1"/>
            <a:r>
              <a:rPr lang="en-US" sz="2400" dirty="0"/>
              <a:t>ISO 24700</a:t>
            </a:r>
          </a:p>
          <a:p>
            <a:pPr lvl="1" eaLnBrk="1" hangingPunct="1"/>
            <a:r>
              <a:rPr lang="en-US" sz="2000" dirty="0"/>
              <a:t>Pertains to the quality and performance of office equipment that contains reused components</a:t>
            </a:r>
          </a:p>
        </p:txBody>
      </p:sp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Quality Certification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Quality Certification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ISO 9000</a:t>
            </a:r>
          </a:p>
          <a:p>
            <a:pPr lvl="1" eaLnBrk="1" hangingPunct="1"/>
            <a:r>
              <a:rPr lang="en-US" dirty="0"/>
              <a:t>Quality Principles</a:t>
            </a:r>
          </a:p>
          <a:p>
            <a:pPr lvl="2" defTabSz="820738" eaLnBrk="1" hangingPunct="1"/>
            <a:r>
              <a:rPr lang="en-US" sz="2000" dirty="0"/>
              <a:t>Principle 1	Customer focus </a:t>
            </a:r>
          </a:p>
          <a:p>
            <a:pPr lvl="2" defTabSz="820738" eaLnBrk="1" hangingPunct="1"/>
            <a:r>
              <a:rPr lang="en-US" sz="2000" dirty="0"/>
              <a:t>Principle 2	Leadership </a:t>
            </a:r>
          </a:p>
          <a:p>
            <a:pPr lvl="2" defTabSz="820738" eaLnBrk="1" hangingPunct="1"/>
            <a:r>
              <a:rPr lang="en-US" sz="2000" dirty="0"/>
              <a:t>Principle 3	Involvement of people </a:t>
            </a:r>
          </a:p>
          <a:p>
            <a:pPr lvl="2" defTabSz="820738" eaLnBrk="1" hangingPunct="1"/>
            <a:r>
              <a:rPr lang="en-US" sz="2000" dirty="0"/>
              <a:t>Principle 4	Process approach </a:t>
            </a:r>
          </a:p>
          <a:p>
            <a:pPr lvl="2" defTabSz="820738" eaLnBrk="1" hangingPunct="1"/>
            <a:r>
              <a:rPr lang="en-US" sz="2000" dirty="0"/>
              <a:t>Principle 5	System approach to management </a:t>
            </a:r>
          </a:p>
          <a:p>
            <a:pPr lvl="2" defTabSz="820738" eaLnBrk="1" hangingPunct="1"/>
            <a:r>
              <a:rPr lang="en-US" sz="2000" dirty="0"/>
              <a:t>Principle 6	Continual improvement </a:t>
            </a:r>
          </a:p>
          <a:p>
            <a:pPr lvl="2" defTabSz="820738" eaLnBrk="1" hangingPunct="1"/>
            <a:r>
              <a:rPr lang="en-US" sz="2000" dirty="0"/>
              <a:t>Principle 7	Factual approach to decision making </a:t>
            </a:r>
          </a:p>
          <a:p>
            <a:pPr lvl="2" defTabSz="820738" eaLnBrk="1" hangingPunct="1"/>
            <a:r>
              <a:rPr lang="en-US" sz="2000" dirty="0"/>
              <a:t>Principle 8	Mutually beneficial supplier relationships</a:t>
            </a:r>
            <a:r>
              <a:rPr lang="en-US" dirty="0"/>
              <a:t> 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="b"/>
          <a:lstStyle/>
          <a:p>
            <a:pPr eaLnBrk="1" hangingPunct="1"/>
            <a:r>
              <a:rPr lang="en-US" dirty="0"/>
              <a:t>Quality Awards</a:t>
            </a:r>
            <a:br>
              <a:rPr lang="en-US" dirty="0"/>
            </a:br>
            <a:endParaRPr lang="en-US" dirty="0"/>
          </a:p>
        </p:txBody>
      </p:sp>
      <p:sp>
        <p:nvSpPr>
          <p:cNvPr id="22531" name="Rectangle 1028"/>
          <p:cNvSpPr>
            <a:spLocks noChangeArrowheads="1"/>
          </p:cNvSpPr>
          <p:nvPr/>
        </p:nvSpPr>
        <p:spPr bwMode="auto">
          <a:xfrm>
            <a:off x="1600200" y="4800600"/>
            <a:ext cx="215706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1" i="1" dirty="0">
                <a:solidFill>
                  <a:srgbClr val="333333"/>
                </a:solidFill>
                <a:latin typeface="Times New Roman" pitchFamily="18" charset="0"/>
                <a:hlinkClick r:id="rId3"/>
              </a:rPr>
              <a:t>Baldrige Award</a:t>
            </a:r>
            <a:endParaRPr lang="en-US" sz="2400" i="1" dirty="0">
              <a:solidFill>
                <a:srgbClr val="333333"/>
              </a:solidFill>
              <a:latin typeface="Times New Roman" pitchFamily="18" charset="0"/>
            </a:endParaRPr>
          </a:p>
        </p:txBody>
      </p:sp>
      <p:pic>
        <p:nvPicPr>
          <p:cNvPr id="22532" name="Picture 1037" descr="W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295400"/>
            <a:ext cx="1371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1038"/>
          <p:cNvSpPr>
            <a:spLocks noChangeArrowheads="1"/>
          </p:cNvSpPr>
          <p:nvPr/>
        </p:nvSpPr>
        <p:spPr bwMode="auto">
          <a:xfrm>
            <a:off x="1828800" y="1295400"/>
            <a:ext cx="1917193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400" b="1" i="1" dirty="0">
                <a:solidFill>
                  <a:srgbClr val="333333"/>
                </a:solidFill>
                <a:latin typeface="Times New Roman" pitchFamily="18" charset="0"/>
                <a:hlinkClick r:id="rId6"/>
              </a:rPr>
              <a:t>Deming Prize</a:t>
            </a:r>
            <a:endParaRPr lang="en-US" sz="2400" i="1" dirty="0">
              <a:solidFill>
                <a:srgbClr val="333333"/>
              </a:solidFill>
              <a:latin typeface="Times New Roman" pitchFamily="18" charset="0"/>
            </a:endParaRPr>
          </a:p>
        </p:txBody>
      </p:sp>
      <p:pic>
        <p:nvPicPr>
          <p:cNvPr id="22534" name="Picture 8" descr="awardnew.jpg">
            <a:hlinkClick r:id="rId7"/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62400" y="4191000"/>
            <a:ext cx="137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1038"/>
          <p:cNvSpPr>
            <a:spLocks noChangeArrowheads="1"/>
          </p:cNvSpPr>
          <p:nvPr/>
        </p:nvSpPr>
        <p:spPr bwMode="auto">
          <a:xfrm>
            <a:off x="5334000" y="4191000"/>
            <a:ext cx="2743200" cy="19364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400" b="1" i="1" dirty="0">
                <a:solidFill>
                  <a:srgbClr val="333333"/>
                </a:solidFill>
                <a:latin typeface="Times New Roman" pitchFamily="18" charset="0"/>
                <a:hlinkClick r:id="rId7"/>
              </a:rPr>
              <a:t>European Foundation for Quality Model (EFQM) Excellence Award</a:t>
            </a:r>
            <a:endParaRPr lang="en-US" sz="2400" i="1" dirty="0">
              <a:solidFill>
                <a:srgbClr val="333333"/>
              </a:solidFill>
              <a:latin typeface="Times New Roman" pitchFamily="18" charset="0"/>
            </a:endParaRPr>
          </a:p>
        </p:txBody>
      </p:sp>
      <p:pic>
        <p:nvPicPr>
          <p:cNvPr id="22538" name="Picture 10" descr="photo of the Baldrige crystal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" y="4038600"/>
            <a:ext cx="1190625" cy="1866901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191000" y="1554475"/>
            <a:ext cx="4572000" cy="194514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defRPr/>
            </a:pPr>
            <a:r>
              <a:rPr lang="en-US" sz="2800" b="1" dirty="0">
                <a:ea typeface="ＭＳ Ｐゴシック" pitchFamily="34" charset="-128"/>
              </a:rPr>
              <a:t> </a:t>
            </a:r>
            <a:r>
              <a:rPr lang="en-US" sz="2800" b="1" i="1" dirty="0">
                <a:solidFill>
                  <a:srgbClr val="333333"/>
                </a:solidFill>
                <a:latin typeface="Times New Roman" pitchFamily="18" charset="0"/>
                <a:hlinkClick r:id="rId3"/>
              </a:rPr>
              <a:t>Australia</a:t>
            </a:r>
            <a:endParaRPr lang="en-US" sz="2000" b="1" i="1" dirty="0">
              <a:solidFill>
                <a:srgbClr val="333333"/>
              </a:solidFill>
              <a:latin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defRPr/>
            </a:pPr>
            <a:r>
              <a:rPr lang="en-US" sz="2400" dirty="0">
                <a:ea typeface="ＭＳ Ｐゴシック" pitchFamily="34" charset="-128"/>
              </a:rPr>
              <a:t>1. </a:t>
            </a:r>
            <a:r>
              <a:rPr lang="en-US" sz="2400" dirty="0" err="1">
                <a:ea typeface="ＭＳ Ｐゴシック" pitchFamily="34" charset="-128"/>
              </a:rPr>
              <a:t>JM</a:t>
            </a:r>
            <a:r>
              <a:rPr lang="en-US" sz="2400" dirty="0">
                <a:ea typeface="ＭＳ Ｐゴシック" pitchFamily="34" charset="-128"/>
              </a:rPr>
              <a:t> </a:t>
            </a:r>
            <a:r>
              <a:rPr lang="en-US" sz="2400" dirty="0" err="1">
                <a:ea typeface="ＭＳ Ｐゴシック" pitchFamily="34" charset="-128"/>
              </a:rPr>
              <a:t>Jurun</a:t>
            </a:r>
            <a:r>
              <a:rPr lang="en-US" sz="2400" dirty="0">
                <a:ea typeface="ＭＳ Ｐゴシック" pitchFamily="34" charset="-128"/>
              </a:rPr>
              <a:t> award</a:t>
            </a:r>
          </a:p>
          <a:p>
            <a:pPr lvl="1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defRPr/>
            </a:pPr>
            <a:r>
              <a:rPr lang="en-US" sz="2400" dirty="0">
                <a:ea typeface="ＭＳ Ｐゴシック" pitchFamily="34" charset="-128"/>
              </a:rPr>
              <a:t>2. Kevin Foley award</a:t>
            </a:r>
          </a:p>
          <a:p>
            <a:pPr lvl="1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defRPr/>
            </a:pPr>
            <a:r>
              <a:rPr lang="en-US" sz="2400" dirty="0">
                <a:ea typeface="ＭＳ Ｐゴシック" pitchFamily="34" charset="-128"/>
              </a:rPr>
              <a:t>3. </a:t>
            </a:r>
            <a:r>
              <a:rPr lang="en-US" sz="2400" dirty="0" err="1">
                <a:ea typeface="ＭＳ Ｐゴシック" pitchFamily="34" charset="-128"/>
              </a:rPr>
              <a:t>Shilkin</a:t>
            </a:r>
            <a:r>
              <a:rPr lang="en-US" sz="2400" dirty="0">
                <a:ea typeface="ＭＳ Ｐゴシック" pitchFamily="34" charset="-128"/>
              </a:rPr>
              <a:t> award</a:t>
            </a: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Phases of Quality Assurance</a:t>
            </a:r>
          </a:p>
        </p:txBody>
      </p:sp>
      <p:pic>
        <p:nvPicPr>
          <p:cNvPr id="24" name="Picture 23" descr="ste25251_1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81200"/>
            <a:ext cx="7668925" cy="2791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665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b"/>
          <a:lstStyle/>
          <a:p>
            <a:pPr eaLnBrk="1" hangingPunct="1"/>
            <a:r>
              <a:rPr lang="en-US" dirty="0"/>
              <a:t>How Much to Inspect</a:t>
            </a:r>
          </a:p>
        </p:txBody>
      </p:sp>
      <p:pic>
        <p:nvPicPr>
          <p:cNvPr id="19" name="Picture 18" descr="ste25251_10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676400"/>
            <a:ext cx="7057970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75379"/>
      </p:ext>
    </p:extLst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1. Flowchart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C1942-8509-4FFE-9E2D-73ABC6779890}"/>
              </a:ext>
            </a:extLst>
          </p:cNvPr>
          <p:cNvSpPr/>
          <p:nvPr/>
        </p:nvSpPr>
        <p:spPr>
          <a:xfrm>
            <a:off x="354414" y="3481325"/>
            <a:ext cx="2745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>
                <a:latin typeface="TimesLTStd-Roman"/>
              </a:rPr>
              <a:t>A flowchart for catalogue </a:t>
            </a:r>
          </a:p>
          <a:p>
            <a:r>
              <a:rPr lang="en-AU" b="1" dirty="0">
                <a:latin typeface="TimesLTStd-Roman"/>
              </a:rPr>
              <a:t>telephone orders</a:t>
            </a:r>
            <a:endParaRPr lang="en-AU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DB1852-D024-4070-8733-A9CC2014C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180068"/>
            <a:ext cx="4495800" cy="504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7370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2. Check Sheets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C1942-8509-4FFE-9E2D-73ABC6779890}"/>
              </a:ext>
            </a:extLst>
          </p:cNvPr>
          <p:cNvSpPr/>
          <p:nvPr/>
        </p:nvSpPr>
        <p:spPr>
          <a:xfrm>
            <a:off x="528545" y="2133600"/>
            <a:ext cx="26661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>
                <a:latin typeface="TimesLTStd-Roman"/>
              </a:rPr>
              <a:t>Examples of check sheets</a:t>
            </a:r>
          </a:p>
          <a:p>
            <a:r>
              <a:rPr lang="en-AU" b="1" dirty="0">
                <a:latin typeface="TimesLTStd-Roman"/>
              </a:rPr>
              <a:t>For rubber glove</a:t>
            </a:r>
            <a:endParaRPr lang="en-AU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BEA90B-E803-4168-A6AC-AEF500ED3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751" y="1752600"/>
            <a:ext cx="4582367" cy="2041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D4F053-30D1-4591-99A3-9F75B1D6C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1777" y="4127656"/>
            <a:ext cx="3019846" cy="1838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128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3. Histograms.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C1942-8509-4FFE-9E2D-73ABC6779890}"/>
              </a:ext>
            </a:extLst>
          </p:cNvPr>
          <p:cNvSpPr/>
          <p:nvPr/>
        </p:nvSpPr>
        <p:spPr>
          <a:xfrm>
            <a:off x="2531621" y="4899374"/>
            <a:ext cx="43012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>
                <a:latin typeface="TimesLTStd-Roman"/>
              </a:rPr>
              <a:t>A Histograms showing the distribution of </a:t>
            </a:r>
          </a:p>
          <a:p>
            <a:pPr algn="ctr"/>
            <a:r>
              <a:rPr lang="en-AU" b="1" dirty="0">
                <a:latin typeface="TimesLTStd-Roman"/>
              </a:rPr>
              <a:t>different types of repair jobs</a:t>
            </a:r>
            <a:endParaRPr lang="en-AU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76DBE-BC65-4D3E-94D3-DBB05046D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23" y="1649820"/>
            <a:ext cx="4993057" cy="312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45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4. Pareto Analysis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C1942-8509-4FFE-9E2D-73ABC6779890}"/>
              </a:ext>
            </a:extLst>
          </p:cNvPr>
          <p:cNvSpPr/>
          <p:nvPr/>
        </p:nvSpPr>
        <p:spPr>
          <a:xfrm>
            <a:off x="4724400" y="6025634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TimesLTStd-Roman"/>
              </a:rPr>
              <a:t>A Pareto diagram based on data in Check Sheet example</a:t>
            </a:r>
            <a:endParaRPr lang="en-AU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67EDDD-C657-47DF-B854-C64B2BA50B90}"/>
              </a:ext>
            </a:extLst>
          </p:cNvPr>
          <p:cNvSpPr/>
          <p:nvPr/>
        </p:nvSpPr>
        <p:spPr>
          <a:xfrm>
            <a:off x="838200" y="14478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LTStd-Roman"/>
              </a:rPr>
              <a:t>Technique for classifying problem areas according to degree of importance,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DE0AD5-4CDA-4617-9019-167D28CD2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02" y="3204475"/>
            <a:ext cx="3636423" cy="1620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9B2F1F-A3B7-4F56-ABC7-0B514E57E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467" y="1834634"/>
            <a:ext cx="3912943" cy="4076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ED59FA-1F9C-4C9F-A24F-BA977A23C916}"/>
              </a:ext>
            </a:extLst>
          </p:cNvPr>
          <p:cNvSpPr/>
          <p:nvPr/>
        </p:nvSpPr>
        <p:spPr>
          <a:xfrm>
            <a:off x="1013962" y="5017691"/>
            <a:ext cx="2659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>
                <a:latin typeface="HelveticaNeueLTStd-LtCn"/>
              </a:rPr>
              <a:t>Check sheet for rubber glove</a:t>
            </a:r>
            <a:endParaRPr lang="en-AU" sz="1400" b="1" dirty="0"/>
          </a:p>
        </p:txBody>
      </p:sp>
    </p:spTree>
    <p:extLst>
      <p:ext uri="{BB962C8B-B14F-4D97-AF65-F5344CB8AC3E}">
        <p14:creationId xmlns:p14="http://schemas.microsoft.com/office/powerpoint/2010/main" val="272837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5. Scatter diagram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A6B42-8AC6-444D-B682-A7EB42FD185C}"/>
              </a:ext>
            </a:extLst>
          </p:cNvPr>
          <p:cNvSpPr/>
          <p:nvPr/>
        </p:nvSpPr>
        <p:spPr>
          <a:xfrm>
            <a:off x="457200" y="14478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Univers" panose="020B0604020202020204" pitchFamily="34" charset="0"/>
              </a:rPr>
              <a:t>A graph that shows the degree and direction of relationship between two</a:t>
            </a:r>
          </a:p>
          <a:p>
            <a:r>
              <a:rPr lang="en-AU" dirty="0">
                <a:latin typeface="Univers" panose="020B0604020202020204" pitchFamily="34" charset="0"/>
              </a:rPr>
              <a:t>Variables</a:t>
            </a:r>
          </a:p>
          <a:p>
            <a:endParaRPr lang="en-AU" dirty="0">
              <a:latin typeface="Univers" panose="020B0604020202020204" pitchFamily="34" charset="0"/>
            </a:endParaRPr>
          </a:p>
          <a:p>
            <a:r>
              <a:rPr lang="en-AU" dirty="0">
                <a:latin typeface="Univers" panose="020B0604020202020204" pitchFamily="34" charset="0"/>
              </a:rPr>
              <a:t>Example:</a:t>
            </a:r>
            <a:endParaRPr lang="en-AU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2CDB86A-C53C-4846-AC7A-A78A6A5ED8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455704"/>
              </p:ext>
            </p:extLst>
          </p:nvPr>
        </p:nvGraphicFramePr>
        <p:xfrm>
          <a:off x="1905000" y="2514600"/>
          <a:ext cx="6257925" cy="381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Worksheet" r:id="rId3" imgW="6257900" imgH="3819420" progId="Excel.Sheet.12">
                  <p:link updateAutomatic="1"/>
                </p:oleObj>
              </mc:Choice>
              <mc:Fallback>
                <p:oleObj name="Worksheet" r:id="rId3" imgW="6257900" imgH="38194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2514600"/>
                        <a:ext cx="6257925" cy="3819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5383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6. Cause-and-Effect Diagrams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E3C4D5-74C2-4425-81FB-91D258CAE43C}"/>
              </a:ext>
            </a:extLst>
          </p:cNvPr>
          <p:cNvSpPr/>
          <p:nvPr/>
        </p:nvSpPr>
        <p:spPr>
          <a:xfrm>
            <a:off x="312152" y="1411381"/>
            <a:ext cx="8267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LTStd-Roman"/>
              </a:rPr>
              <a:t>A diagram used to search for the cause(s) of a problem; also called </a:t>
            </a:r>
            <a:r>
              <a:rPr lang="en-AU" i="1" dirty="0">
                <a:latin typeface="TimesLTStd-Italic"/>
              </a:rPr>
              <a:t>fishbone diagram.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6C6F97-9D13-47D6-BDBC-1F54A9718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052" y="1889179"/>
            <a:ext cx="4267200" cy="2317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BA0DE2-9D55-4753-BBCE-141C09C6C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451" y="4368587"/>
            <a:ext cx="4267201" cy="2337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A15580-32E8-4AAD-84E2-3FF1A7B3C4B1}"/>
              </a:ext>
            </a:extLst>
          </p:cNvPr>
          <p:cNvSpPr/>
          <p:nvPr/>
        </p:nvSpPr>
        <p:spPr>
          <a:xfrm>
            <a:off x="6858000" y="5215786"/>
            <a:ext cx="2233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200" b="1" dirty="0"/>
              <a:t>Cause-and-Effect Diagrams </a:t>
            </a:r>
          </a:p>
          <a:p>
            <a:pPr algn="ctr"/>
            <a:r>
              <a:rPr lang="en-AU" sz="1200" b="1" dirty="0"/>
              <a:t>for Late Delivery problem</a:t>
            </a:r>
          </a:p>
        </p:txBody>
      </p:sp>
    </p:spTree>
    <p:extLst>
      <p:ext uri="{BB962C8B-B14F-4D97-AF65-F5344CB8AC3E}">
        <p14:creationId xmlns:p14="http://schemas.microsoft.com/office/powerpoint/2010/main" val="146413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666EC4-C0E5-4C7D-AE2C-38BBEBF36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52" y="946666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7. Control Charts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A9ABB4-8AF7-4E33-A930-2D9EECA5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685800"/>
          </a:xfrm>
        </p:spPr>
        <p:txBody>
          <a:bodyPr/>
          <a:lstStyle/>
          <a:p>
            <a:r>
              <a:rPr lang="en-US" dirty="0"/>
              <a:t>Seven Basic Quality Tools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C1942-8509-4FFE-9E2D-73ABC6779890}"/>
              </a:ext>
            </a:extLst>
          </p:cNvPr>
          <p:cNvSpPr/>
          <p:nvPr/>
        </p:nvSpPr>
        <p:spPr>
          <a:xfrm>
            <a:off x="354414" y="3481325"/>
            <a:ext cx="2514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>
                <a:latin typeface="TimesLTStd-Roman"/>
              </a:rPr>
              <a:t>A flowchart for </a:t>
            </a:r>
            <a:r>
              <a:rPr lang="en-AU" b="1" dirty="0" err="1">
                <a:latin typeface="TimesLTStd-Roman"/>
              </a:rPr>
              <a:t>catalog</a:t>
            </a:r>
            <a:r>
              <a:rPr lang="en-AU" b="1" dirty="0">
                <a:latin typeface="TimesLTStd-Roman"/>
              </a:rPr>
              <a:t> </a:t>
            </a:r>
          </a:p>
          <a:p>
            <a:r>
              <a:rPr lang="en-AU" b="1" dirty="0">
                <a:latin typeface="TimesLTStd-Roman"/>
              </a:rPr>
              <a:t>telephone orders</a:t>
            </a:r>
            <a:endParaRPr lang="en-AU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48A8D67-643E-4227-ADE6-82C228E2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" y="2819400"/>
            <a:ext cx="8269287" cy="370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125E20-A3CF-46BA-B934-B2FF63BAB02F}"/>
              </a:ext>
            </a:extLst>
          </p:cNvPr>
          <p:cNvSpPr/>
          <p:nvPr/>
        </p:nvSpPr>
        <p:spPr>
          <a:xfrm>
            <a:off x="0" y="1421098"/>
            <a:ext cx="85544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>
              <a:spcBef>
                <a:spcPct val="40000"/>
              </a:spcBef>
            </a:pPr>
            <a:r>
              <a:rPr lang="en-US" dirty="0">
                <a:solidFill>
                  <a:srgbClr val="303B2C"/>
                </a:solidFill>
              </a:rPr>
              <a:t>A time ordered plot of representative sample statistics obtained from an ongoing process (e.g. sample means), used to distinguish between random and nonrandom variability</a:t>
            </a:r>
          </a:p>
        </p:txBody>
      </p:sp>
    </p:spTree>
    <p:extLst>
      <p:ext uri="{BB962C8B-B14F-4D97-AF65-F5344CB8AC3E}">
        <p14:creationId xmlns:p14="http://schemas.microsoft.com/office/powerpoint/2010/main" val="476825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229600" cy="2667000"/>
          </a:xfrm>
        </p:spPr>
        <p:txBody>
          <a:bodyPr>
            <a:normAutofit/>
          </a:bodyPr>
          <a:lstStyle/>
          <a:p>
            <a:r>
              <a:rPr lang="en-AU" sz="2800" b="0" dirty="0"/>
              <a:t>Statistical evaluation of the output of a process</a:t>
            </a:r>
          </a:p>
          <a:p>
            <a:r>
              <a:rPr lang="en-AU" sz="2800" b="0" dirty="0"/>
              <a:t>Helps us to decide if a process is “in control” or if corrective action is needed</a:t>
            </a:r>
          </a:p>
          <a:p>
            <a:r>
              <a:rPr lang="en-US" sz="2800" b="0" dirty="0" err="1"/>
              <a:t>SPC</a:t>
            </a:r>
            <a:r>
              <a:rPr lang="en-US" sz="2800" b="0" dirty="0"/>
              <a:t> involves periodically taking </a:t>
            </a:r>
            <a:r>
              <a:rPr lang="en-US" sz="2800" dirty="0"/>
              <a:t>samples</a:t>
            </a:r>
            <a:r>
              <a:rPr lang="en-US" sz="2800" b="0" dirty="0"/>
              <a:t> of process output and computing sample statistics:</a:t>
            </a:r>
          </a:p>
          <a:p>
            <a:pPr marL="777240" lvl="2" indent="0" eaLnBrk="1" hangingPunct="1">
              <a:lnSpc>
                <a:spcPct val="90000"/>
              </a:lnSpc>
              <a:spcBef>
                <a:spcPct val="50000"/>
              </a:spcBef>
              <a:buNone/>
            </a:pPr>
            <a:endParaRPr lang="en-US" sz="2400" dirty="0">
              <a:solidFill>
                <a:srgbClr val="303B2C"/>
              </a:solidFill>
            </a:endParaRP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Statistical Process Control (SPC)</a:t>
            </a:r>
          </a:p>
        </p:txBody>
      </p:sp>
    </p:spTree>
    <p:extLst>
      <p:ext uri="{BB962C8B-B14F-4D97-AF65-F5344CB8AC3E}">
        <p14:creationId xmlns:p14="http://schemas.microsoft.com/office/powerpoint/2010/main" val="2022716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303B2C"/>
                </a:solidFill>
              </a:rPr>
              <a:t>Variation</a:t>
            </a:r>
          </a:p>
          <a:p>
            <a:pPr lvl="1">
              <a:buSzPct val="75000"/>
            </a:pPr>
            <a:r>
              <a:rPr lang="en-US" i="1" u="sng" dirty="0">
                <a:solidFill>
                  <a:srgbClr val="303B2C"/>
                </a:solidFill>
              </a:rPr>
              <a:t>Random (common cause) variation</a:t>
            </a:r>
            <a:r>
              <a:rPr lang="en-US" dirty="0">
                <a:solidFill>
                  <a:srgbClr val="303B2C"/>
                </a:solidFill>
              </a:rPr>
              <a:t>: </a:t>
            </a:r>
          </a:p>
          <a:p>
            <a:pPr lvl="2">
              <a:buSzPct val="75000"/>
            </a:pPr>
            <a:r>
              <a:rPr lang="en-US" dirty="0">
                <a:solidFill>
                  <a:srgbClr val="303B2C"/>
                </a:solidFill>
              </a:rPr>
              <a:t>Natural variation in the output of a process, created by countless minor factors</a:t>
            </a:r>
          </a:p>
          <a:p>
            <a:pPr lvl="1">
              <a:buSzPct val="75000"/>
            </a:pPr>
            <a:r>
              <a:rPr lang="en-US" i="1" u="sng" dirty="0">
                <a:solidFill>
                  <a:srgbClr val="303B2C"/>
                </a:solidFill>
              </a:rPr>
              <a:t>Assignable (special cause) variation</a:t>
            </a:r>
            <a:r>
              <a:rPr lang="en-US" dirty="0">
                <a:solidFill>
                  <a:srgbClr val="303B2C"/>
                </a:solidFill>
              </a:rPr>
              <a:t>: </a:t>
            </a:r>
          </a:p>
          <a:p>
            <a:pPr lvl="2">
              <a:buSzPct val="75000"/>
            </a:pPr>
            <a:r>
              <a:rPr lang="en-US" dirty="0">
                <a:solidFill>
                  <a:srgbClr val="303B2C"/>
                </a:solidFill>
              </a:rPr>
              <a:t>A variation whose cause can be identified.  </a:t>
            </a:r>
          </a:p>
          <a:p>
            <a:pPr lvl="2">
              <a:buSzPct val="75000"/>
            </a:pPr>
            <a:r>
              <a:rPr lang="en-US" dirty="0">
                <a:solidFill>
                  <a:srgbClr val="303B2C"/>
                </a:solidFill>
              </a:rPr>
              <a:t>A nonrandom variation</a:t>
            </a:r>
          </a:p>
          <a:p>
            <a:pPr marL="344488" lvl="1" indent="0">
              <a:buNone/>
            </a:pPr>
            <a:endParaRPr lang="en-US" sz="2800" dirty="0"/>
          </a:p>
          <a:p>
            <a:pPr marL="344488" lvl="1" indent="0">
              <a:buNone/>
            </a:pPr>
            <a:r>
              <a:rPr lang="en-US" sz="2800" dirty="0"/>
              <a:t>Issue of Process Control</a:t>
            </a:r>
          </a:p>
          <a:p>
            <a:pPr marL="1167448" lvl="2" indent="-457200"/>
            <a:r>
              <a:rPr lang="en-US" sz="2500" dirty="0"/>
              <a:t>Are the variations random?  If nonrandom variation is present, the process is said to be unstable.</a:t>
            </a:r>
          </a:p>
          <a:p>
            <a:pPr marL="1167448" lvl="2" indent="-457200"/>
            <a:r>
              <a:rPr lang="en-US" sz="2500" dirty="0"/>
              <a:t>Sample statistics are used to judge the randomness of process variation</a:t>
            </a:r>
          </a:p>
          <a:p>
            <a:pPr marL="1167448" lvl="2" indent="-457200"/>
            <a:endParaRPr lang="en-US" sz="2500" dirty="0"/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Process Variability</a:t>
            </a:r>
          </a:p>
        </p:txBody>
      </p:sp>
    </p:spTree>
    <p:extLst>
      <p:ext uri="{BB962C8B-B14F-4D97-AF65-F5344CB8AC3E}">
        <p14:creationId xmlns:p14="http://schemas.microsoft.com/office/powerpoint/2010/main" val="2388128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40000"/>
              </a:spcBef>
            </a:pPr>
            <a:r>
              <a:rPr lang="en-US" b="1" dirty="0">
                <a:solidFill>
                  <a:srgbClr val="303B2C"/>
                </a:solidFill>
              </a:rPr>
              <a:t>Control Chart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dirty="0">
                <a:solidFill>
                  <a:srgbClr val="303B2C"/>
                </a:solidFill>
              </a:rPr>
              <a:t>A time ordered plot of representative sample statistics obtained from an ongoing process (e.g. sample means), used to distinguish between random and nonrandom variability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b="1" dirty="0">
                <a:solidFill>
                  <a:srgbClr val="303B2C"/>
                </a:solidFill>
              </a:rPr>
              <a:t>Control limits</a:t>
            </a:r>
          </a:p>
          <a:p>
            <a:pPr lvl="2">
              <a:spcBef>
                <a:spcPct val="40000"/>
              </a:spcBef>
            </a:pPr>
            <a:r>
              <a:rPr lang="en-US" sz="2400" dirty="0">
                <a:solidFill>
                  <a:srgbClr val="303B2C"/>
                </a:solidFill>
              </a:rPr>
              <a:t>The dividing lines between random and nonrandom deviations from the mean of the distribution</a:t>
            </a:r>
          </a:p>
          <a:p>
            <a:pPr lvl="2">
              <a:spcBef>
                <a:spcPct val="40000"/>
              </a:spcBef>
            </a:pPr>
            <a:r>
              <a:rPr lang="en-US" sz="2400" dirty="0">
                <a:solidFill>
                  <a:srgbClr val="303B2C"/>
                </a:solidFill>
              </a:rPr>
              <a:t>Upper and lower control limits define the range of acceptable variation</a:t>
            </a:r>
          </a:p>
          <a:p>
            <a:pPr eaLnBrk="1" hangingPunct="1"/>
            <a:endParaRPr lang="en-US" dirty="0"/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Control Charts: </a:t>
            </a:r>
            <a:br>
              <a:rPr lang="en-US" sz="3200" dirty="0"/>
            </a:br>
            <a:r>
              <a:rPr lang="en-US" sz="3200" dirty="0"/>
              <a:t>The Voice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925983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228600"/>
            <a:ext cx="7772400" cy="838200"/>
          </a:xfrm>
          <a:extLst>
            <a:ext uri="{909E8E84-426E-40DD-AFC4-6F175D3DCCD1}">
              <a14:hiddenFill xmlns:a14="http://schemas.microsoft.com/office/drawing/2010/main">
                <a:solidFill>
                  <a:srgbClr val="2FFF74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Types of Data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68300" y="2009775"/>
            <a:ext cx="4102100" cy="439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5" tIns="44444" rIns="90475" bIns="44444"/>
          <a:lstStyle/>
          <a:p>
            <a:pPr marL="342900" indent="-342900" defTabSz="1000125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Characteristics that can take any real value such as weight, speed, height, or strength</a:t>
            </a:r>
          </a:p>
          <a:p>
            <a:pPr marL="342900" indent="-342900" defTabSz="1000125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May be in whole or in fractional numbers</a:t>
            </a:r>
          </a:p>
          <a:p>
            <a:pPr marL="342900" indent="-342900" defTabSz="1000125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Continuous random variables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330325" y="1236663"/>
            <a:ext cx="18608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Variables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5724525" y="1236663"/>
            <a:ext cx="21034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Attributes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4610100" y="1922463"/>
            <a:ext cx="4006850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defTabSz="1000125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Defect-related characteristics </a:t>
            </a:r>
          </a:p>
          <a:p>
            <a:pPr marL="342900" indent="-342900" defTabSz="1000125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Classify products as either good or bad or count defects</a:t>
            </a:r>
          </a:p>
          <a:p>
            <a:pPr marL="342900" indent="-342900" defTabSz="1000125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Categorical or discrete random variables</a:t>
            </a:r>
          </a:p>
          <a:p>
            <a:pPr marL="342900" lvl="1" indent="-342900" defTabSz="1000125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303B2C"/>
                </a:solidFill>
                <a:latin typeface="+mn-lt"/>
              </a:rPr>
              <a:t>Does not address degree of failure</a:t>
            </a:r>
          </a:p>
          <a:p>
            <a:pPr marL="482600" indent="-482600" eaLnBrk="1" hangingPunct="1">
              <a:lnSpc>
                <a:spcPct val="90000"/>
              </a:lnSpc>
              <a:spcAft>
                <a:spcPct val="40000"/>
              </a:spcAft>
              <a:buClr>
                <a:srgbClr val="BF0922"/>
              </a:buClr>
              <a:buFont typeface="Wingdings" pitchFamily="2" charset="2"/>
              <a:buChar char="u"/>
            </a:pPr>
            <a:endParaRPr lang="en-US" sz="2800" b="1" dirty="0"/>
          </a:p>
        </p:txBody>
      </p:sp>
      <p:cxnSp>
        <p:nvCxnSpPr>
          <p:cNvPr id="24584" name="Straight Connector 3"/>
          <p:cNvCxnSpPr>
            <a:cxnSpLocks noChangeShapeType="1"/>
          </p:cNvCxnSpPr>
          <p:nvPr/>
        </p:nvCxnSpPr>
        <p:spPr bwMode="auto">
          <a:xfrm>
            <a:off x="4470400" y="1527175"/>
            <a:ext cx="0" cy="48783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5" name="Straight Connector 5"/>
          <p:cNvCxnSpPr>
            <a:cxnSpLocks noChangeShapeType="1"/>
          </p:cNvCxnSpPr>
          <p:nvPr/>
        </p:nvCxnSpPr>
        <p:spPr bwMode="auto">
          <a:xfrm>
            <a:off x="609600" y="1719263"/>
            <a:ext cx="7391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64614367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utoUpdateAnimBg="0"/>
      <p:bldP spid="37892" grpId="0" autoUpdateAnimBg="0"/>
      <p:bldP spid="37893" grpId="0" autoUpdateAnimBg="0"/>
      <p:bldP spid="3789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4615339"/>
              </p:ext>
            </p:extLst>
          </p:nvPr>
        </p:nvGraphicFramePr>
        <p:xfrm>
          <a:off x="1295400" y="839840"/>
          <a:ext cx="5867400" cy="601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8" name="Visio" r:id="rId4" imgW="2213145" imgH="2270808" progId="Visio.Drawing.11">
                  <p:embed/>
                </p:oleObj>
              </mc:Choice>
              <mc:Fallback>
                <p:oleObj name="Visio" r:id="rId4" imgW="2213145" imgH="2270808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839840"/>
                        <a:ext cx="5867400" cy="6018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128713" y="658813"/>
            <a:ext cx="6734175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Control Charts for Data Types</a:t>
            </a:r>
            <a:endParaRPr lang="en-AU" sz="3600" b="1" i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9574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303B2C"/>
                </a:solidFill>
              </a:rPr>
              <a:t>Attributes generate data that are </a:t>
            </a:r>
            <a:r>
              <a:rPr lang="en-US" b="1" i="1" u="sng" dirty="0">
                <a:solidFill>
                  <a:srgbClr val="303B2C"/>
                </a:solidFill>
              </a:rPr>
              <a:t>counted</a:t>
            </a:r>
            <a:r>
              <a:rPr lang="en-US" b="1" dirty="0">
                <a:solidFill>
                  <a:srgbClr val="303B2C"/>
                </a:solidFill>
              </a:rPr>
              <a:t>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b="1" dirty="0">
                <a:solidFill>
                  <a:srgbClr val="303B2C"/>
                </a:solidFill>
              </a:rPr>
              <a:t>p-Chart</a:t>
            </a:r>
            <a:r>
              <a:rPr lang="en-US" dirty="0">
                <a:solidFill>
                  <a:srgbClr val="303B2C"/>
                </a:solidFill>
              </a:rPr>
              <a:t> 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dirty="0">
                <a:solidFill>
                  <a:srgbClr val="303B2C"/>
                </a:solidFill>
              </a:rPr>
              <a:t>Control chart used to monitor the proportion of defectives in a process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b="1" dirty="0">
                <a:solidFill>
                  <a:srgbClr val="303B2C"/>
                </a:solidFill>
              </a:rPr>
              <a:t>c-Chart</a:t>
            </a:r>
            <a:r>
              <a:rPr lang="en-US" dirty="0">
                <a:solidFill>
                  <a:srgbClr val="303B2C"/>
                </a:solidFill>
              </a:rPr>
              <a:t> 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dirty="0">
                <a:solidFill>
                  <a:srgbClr val="303B2C"/>
                </a:solidFill>
              </a:rPr>
              <a:t>Control chart used to monitor the number of defects per unit</a:t>
            </a:r>
          </a:p>
          <a:p>
            <a:pPr eaLnBrk="1" hangingPunct="1"/>
            <a:endParaRPr lang="en-US" dirty="0"/>
          </a:p>
        </p:txBody>
      </p:sp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Control Charts for Attributes</a:t>
            </a:r>
          </a:p>
        </p:txBody>
      </p:sp>
    </p:spTree>
    <p:extLst>
      <p:ext uri="{BB962C8B-B14F-4D97-AF65-F5344CB8AC3E}">
        <p14:creationId xmlns:p14="http://schemas.microsoft.com/office/powerpoint/2010/main" val="1771130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 eaLnBrk="1" hangingPunct="1">
              <a:spcBef>
                <a:spcPct val="30000"/>
              </a:spcBef>
              <a:defRPr/>
            </a:pPr>
            <a:r>
              <a:rPr lang="en-US" dirty="0">
                <a:solidFill>
                  <a:srgbClr val="303B2C"/>
                </a:solidFill>
              </a:rPr>
              <a:t>When observations can be placed into two categories.</a:t>
            </a:r>
          </a:p>
          <a:p>
            <a:pPr lvl="1" eaLnBrk="1" hangingPunct="1">
              <a:spcBef>
                <a:spcPct val="30000"/>
              </a:spcBef>
              <a:buSzPct val="75000"/>
              <a:defRPr/>
            </a:pPr>
            <a:r>
              <a:rPr lang="en-US" dirty="0">
                <a:solidFill>
                  <a:srgbClr val="303B2C"/>
                </a:solidFill>
              </a:rPr>
              <a:t>Good or bad</a:t>
            </a:r>
          </a:p>
          <a:p>
            <a:pPr lvl="1" eaLnBrk="1" hangingPunct="1">
              <a:spcBef>
                <a:spcPct val="30000"/>
              </a:spcBef>
              <a:buSzPct val="75000"/>
              <a:defRPr/>
            </a:pPr>
            <a:r>
              <a:rPr lang="en-US" dirty="0">
                <a:solidFill>
                  <a:srgbClr val="303B2C"/>
                </a:solidFill>
              </a:rPr>
              <a:t>Pass or fail</a:t>
            </a:r>
          </a:p>
          <a:p>
            <a:pPr lvl="1" eaLnBrk="1" hangingPunct="1">
              <a:spcBef>
                <a:spcPct val="30000"/>
              </a:spcBef>
              <a:buSzPct val="75000"/>
              <a:defRPr/>
            </a:pPr>
            <a:r>
              <a:rPr lang="en-US" dirty="0">
                <a:solidFill>
                  <a:srgbClr val="303B2C"/>
                </a:solidFill>
              </a:rPr>
              <a:t>Operate or don’t operate</a:t>
            </a:r>
          </a:p>
          <a:p>
            <a:pPr marL="231775" indent="-231775" eaLnBrk="1" hangingPunct="1">
              <a:spcBef>
                <a:spcPct val="30000"/>
              </a:spcBef>
              <a:defRPr/>
            </a:pPr>
            <a:r>
              <a:rPr lang="en-US" dirty="0">
                <a:solidFill>
                  <a:srgbClr val="303B2C"/>
                </a:solidFill>
              </a:rPr>
              <a:t>When the data consists of multiple samples of several observations each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Use a </a:t>
            </a:r>
            <a:r>
              <a:rPr lang="en-US" i="1" dirty="0"/>
              <a:t>p</a:t>
            </a:r>
            <a:r>
              <a:rPr lang="en-US" dirty="0"/>
              <a:t>-chart:</a:t>
            </a:r>
          </a:p>
        </p:txBody>
      </p:sp>
    </p:spTree>
    <p:extLst>
      <p:ext uri="{BB962C8B-B14F-4D97-AF65-F5344CB8AC3E}">
        <p14:creationId xmlns:p14="http://schemas.microsoft.com/office/powerpoint/2010/main" val="3351257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 dirty="0"/>
              <a:t>p</a:t>
            </a:r>
            <a:r>
              <a:rPr lang="en-US" dirty="0"/>
              <a:t>-chart Control Limits</a:t>
            </a:r>
            <a:endParaRPr lang="en-US" i="1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838200" y="1981200"/>
          <a:ext cx="54864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Equation" r:id="rId3" imgW="2120760" imgH="1346040" progId="Equation.3">
                  <p:embed/>
                </p:oleObj>
              </mc:Choice>
              <mc:Fallback>
                <p:oleObj name="Equation" r:id="rId3" imgW="2120760" imgH="1346040" progId="Equation.3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5486400" cy="348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9039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</a:t>
            </a:r>
            <a:r>
              <a:rPr lang="en-US" dirty="0"/>
              <a:t>-chart Example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dirty="0"/>
              <a:t>An inspector counted the number of defective monthly billing statements of a telephone company in each of 20 samples. Using the following information, construct a control chart that will describe 99.7 percent of the chance variation in the process when the process is in control. Each sample contained 100 statements.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16300"/>
            <a:ext cx="8275520" cy="2222500"/>
          </a:xfrm>
          <a:prstGeom prst="rect">
            <a:avLst/>
          </a:prstGeom>
          <a:noFill/>
          <a:ln>
            <a:noFill/>
          </a:ln>
          <a:effectLst>
            <a:outerShdw blurRad="101600" dist="304800" dir="2820000" sx="98000" sy="98000" algn="ctr" rotWithShape="0">
              <a:schemeClr val="accent6">
                <a:lumMod val="60000"/>
                <a:lumOff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299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</a:t>
            </a:r>
            <a:r>
              <a:rPr lang="en-US" dirty="0"/>
              <a:t>-chart Example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b="1" dirty="0"/>
              <a:t>Solution</a:t>
            </a:r>
          </a:p>
          <a:p>
            <a:r>
              <a:rPr lang="en-AU" dirty="0"/>
              <a:t>To find </a:t>
            </a:r>
            <a:r>
              <a:rPr lang="en-AU" i="1" dirty="0"/>
              <a:t>z, </a:t>
            </a:r>
            <a:r>
              <a:rPr lang="en-AU" dirty="0"/>
              <a:t>divide 0.9974 by 2 to obtain 0.4987, and using that value, refer to Appendix B, Table A to find </a:t>
            </a:r>
            <a:r>
              <a:rPr lang="en-AU" i="1" dirty="0"/>
              <a:t>z </a:t>
            </a:r>
            <a:r>
              <a:rPr lang="en-AU" dirty="0"/>
              <a:t> 3.00.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98" y="2743200"/>
            <a:ext cx="6013803" cy="152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81" y="4572000"/>
            <a:ext cx="6505437" cy="106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80857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4" y="914400"/>
            <a:ext cx="7824696" cy="4434333"/>
          </a:xfrm>
          <a:prstGeom prst="rect">
            <a:avLst/>
          </a:prstGeom>
          <a:noFill/>
          <a:ln>
            <a:noFill/>
          </a:ln>
          <a:effectLst>
            <a:outerShdw blurRad="101600" dist="304800" dir="2820000" sx="98000" sy="98000" algn="ctr" rotWithShape="0">
              <a:schemeClr val="accent6">
                <a:lumMod val="60000"/>
                <a:lumOff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29000" y="6019800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Process is out of control</a:t>
            </a:r>
          </a:p>
        </p:txBody>
      </p:sp>
    </p:spTree>
    <p:extLst>
      <p:ext uri="{BB962C8B-B14F-4D97-AF65-F5344CB8AC3E}">
        <p14:creationId xmlns:p14="http://schemas.microsoft.com/office/powerpoint/2010/main" val="4086717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 eaLnBrk="1" hangingPunct="1"/>
            <a:r>
              <a:rPr lang="en-US" sz="2400" dirty="0">
                <a:solidFill>
                  <a:srgbClr val="303B2C"/>
                </a:solidFill>
              </a:rPr>
              <a:t>Use only when the number of occurrences per unit of measure can be counted; non-occurrences cannot be counted.</a:t>
            </a:r>
          </a:p>
          <a:p>
            <a:pPr lvl="1" eaLnBrk="1" hangingPunct="1">
              <a:buSzPct val="75000"/>
            </a:pPr>
            <a:r>
              <a:rPr lang="en-US" sz="2000" dirty="0">
                <a:solidFill>
                  <a:srgbClr val="303B2C"/>
                </a:solidFill>
              </a:rPr>
              <a:t>Scratches, chips, dents, or errors per item</a:t>
            </a:r>
          </a:p>
          <a:p>
            <a:pPr lvl="1" eaLnBrk="1" hangingPunct="1">
              <a:buSzPct val="75000"/>
            </a:pPr>
            <a:r>
              <a:rPr lang="en-US" sz="2000" dirty="0">
                <a:solidFill>
                  <a:srgbClr val="303B2C"/>
                </a:solidFill>
              </a:rPr>
              <a:t>Cracks or faults per unit of distance</a:t>
            </a:r>
          </a:p>
          <a:p>
            <a:pPr lvl="1" eaLnBrk="1" hangingPunct="1">
              <a:buSzPct val="75000"/>
            </a:pPr>
            <a:r>
              <a:rPr lang="en-US" sz="2000" dirty="0">
                <a:solidFill>
                  <a:srgbClr val="303B2C"/>
                </a:solidFill>
              </a:rPr>
              <a:t>Breaks or Tears per unit of area</a:t>
            </a:r>
          </a:p>
          <a:p>
            <a:pPr lvl="1" eaLnBrk="1" hangingPunct="1">
              <a:buSzPct val="75000"/>
            </a:pPr>
            <a:r>
              <a:rPr lang="en-US" sz="2000" dirty="0">
                <a:solidFill>
                  <a:srgbClr val="303B2C"/>
                </a:solidFill>
              </a:rPr>
              <a:t>Bacteria or pollutants per unit of volume</a:t>
            </a:r>
          </a:p>
          <a:p>
            <a:pPr lvl="1" eaLnBrk="1" hangingPunct="1">
              <a:buSzPct val="75000"/>
            </a:pPr>
            <a:r>
              <a:rPr lang="en-US" sz="2000" dirty="0">
                <a:solidFill>
                  <a:srgbClr val="303B2C"/>
                </a:solidFill>
              </a:rPr>
              <a:t>Calls, complaints, failures per unit of time</a:t>
            </a: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 dirty="0"/>
              <a:t>c</a:t>
            </a:r>
            <a:r>
              <a:rPr lang="en-US" dirty="0"/>
              <a:t>-chart</a:t>
            </a:r>
          </a:p>
        </p:txBody>
      </p:sp>
      <p:graphicFrame>
        <p:nvGraphicFramePr>
          <p:cNvPr id="6146" name="Content Placeholder 3"/>
          <p:cNvGraphicFramePr>
            <a:graphicFrameLocks noChangeAspect="1"/>
          </p:cNvGraphicFramePr>
          <p:nvPr/>
        </p:nvGraphicFramePr>
        <p:xfrm>
          <a:off x="2362200" y="4724400"/>
          <a:ext cx="3305175" cy="161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4" name="Equation" r:id="rId3" imgW="1041120" imgH="507960" progId="Equation.3">
                  <p:embed/>
                </p:oleObj>
              </mc:Choice>
              <mc:Fallback>
                <p:oleObj name="Equation" r:id="rId3" imgW="1041120" imgH="507960" progId="Equation.3">
                  <p:embed/>
                  <p:pic>
                    <p:nvPicPr>
                      <p:cNvPr id="6146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724400"/>
                        <a:ext cx="3305175" cy="161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50905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AU" sz="2000" b="0" dirty="0">
                <a:solidFill>
                  <a:srgbClr val="303B2C"/>
                </a:solidFill>
              </a:rPr>
              <a:t>A cab company receives several complaints per day about the behaviour of its drivers. Over a nine-day period, the owner received the following  numbers of calls from irate passengers: 3,0,8,9,6,7,4,9,8, for a total of 54 complaints. He wants to compute 99.7% control chart limits.</a:t>
            </a:r>
          </a:p>
          <a:p>
            <a:pPr marL="0" indent="0">
              <a:buNone/>
            </a:pPr>
            <a:endParaRPr lang="en-AU" sz="2000" dirty="0">
              <a:solidFill>
                <a:srgbClr val="303B2C"/>
              </a:solidFill>
            </a:endParaRPr>
          </a:p>
          <a:p>
            <a:pPr marL="0" indent="0">
              <a:buNone/>
            </a:pPr>
            <a:r>
              <a:rPr lang="en-AU" sz="2000" dirty="0">
                <a:solidFill>
                  <a:srgbClr val="303B2C"/>
                </a:solidFill>
              </a:rPr>
              <a:t>Solution:</a:t>
            </a:r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</a:t>
            </a:r>
            <a:r>
              <a:rPr lang="en-US" dirty="0"/>
              <a:t>-chart Example</a:t>
            </a:r>
            <a:endParaRPr lang="en-AU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600200" y="3962403"/>
            <a:ext cx="6242051" cy="461964"/>
            <a:chOff x="466" y="1081"/>
            <a:chExt cx="3932" cy="29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66" y="1081"/>
              <a:ext cx="393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 dirty="0"/>
                <a:t>c</a:t>
              </a:r>
              <a:r>
                <a:rPr lang="en-US" sz="2400" dirty="0"/>
                <a:t> = 54 complaints/9 days = 6 complaints/day</a:t>
              </a: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552" y="1168"/>
              <a:ext cx="1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629920" y="4724400"/>
            <a:ext cx="2840037" cy="1373187"/>
            <a:chOff x="477" y="1473"/>
            <a:chExt cx="1789" cy="865"/>
          </a:xfrm>
        </p:grpSpPr>
        <p:sp>
          <p:nvSpPr>
            <p:cNvPr id="8" name="Rectangle 33"/>
            <p:cNvSpPr>
              <a:spLocks noChangeArrowheads="1"/>
            </p:cNvSpPr>
            <p:nvPr/>
          </p:nvSpPr>
          <p:spPr bwMode="auto">
            <a:xfrm>
              <a:off x="477" y="1473"/>
              <a:ext cx="1789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tabLst>
                  <a:tab pos="1054100" algn="l"/>
                </a:tabLst>
              </a:pPr>
              <a:r>
                <a:rPr lang="en-US" sz="2800" b="1" dirty="0" err="1"/>
                <a:t>UCL</a:t>
              </a:r>
              <a:r>
                <a:rPr lang="en-US" sz="2800" b="1" i="1" baseline="-25000" dirty="0" err="1"/>
                <a:t>c</a:t>
              </a:r>
              <a:r>
                <a:rPr lang="en-US" sz="2800" b="1" dirty="0"/>
                <a:t>	= </a:t>
              </a:r>
              <a:r>
                <a:rPr lang="en-US" sz="2800" b="1" i="1" dirty="0"/>
                <a:t>c</a:t>
              </a:r>
              <a:r>
                <a:rPr lang="en-US" sz="2800" b="1" dirty="0"/>
                <a:t> + 3  </a:t>
              </a:r>
              <a:r>
                <a:rPr lang="en-US" sz="2800" b="1" i="1" dirty="0"/>
                <a:t>c</a:t>
              </a:r>
            </a:p>
            <a:p>
              <a:pPr>
                <a:tabLst>
                  <a:tab pos="1054100" algn="l"/>
                </a:tabLst>
              </a:pPr>
              <a:r>
                <a:rPr lang="en-US" sz="2800" b="1" dirty="0"/>
                <a:t>	= 6 + 3   6</a:t>
              </a:r>
            </a:p>
            <a:p>
              <a:pPr>
                <a:tabLst>
                  <a:tab pos="1054100" algn="l"/>
                </a:tabLst>
              </a:pPr>
              <a:r>
                <a:rPr lang="en-US" sz="2800" b="1" dirty="0"/>
                <a:t>	= 13.35</a:t>
              </a:r>
            </a:p>
          </p:txBody>
        </p:sp>
        <p:sp>
          <p:nvSpPr>
            <p:cNvPr id="9" name="Line 34"/>
            <p:cNvSpPr>
              <a:spLocks noChangeShapeType="1"/>
            </p:cNvSpPr>
            <p:nvPr/>
          </p:nvSpPr>
          <p:spPr bwMode="auto">
            <a:xfrm>
              <a:off x="2049" y="1576"/>
              <a:ext cx="1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1896" y="1546"/>
              <a:ext cx="285" cy="230"/>
            </a:xfrm>
            <a:custGeom>
              <a:avLst/>
              <a:gdLst>
                <a:gd name="T0" fmla="*/ 0 w 285"/>
                <a:gd name="T1" fmla="*/ 179 h 230"/>
                <a:gd name="T2" fmla="*/ 45 w 285"/>
                <a:gd name="T3" fmla="*/ 139 h 230"/>
                <a:gd name="T4" fmla="*/ 59 w 285"/>
                <a:gd name="T5" fmla="*/ 230 h 230"/>
                <a:gd name="T6" fmla="*/ 124 w 285"/>
                <a:gd name="T7" fmla="*/ 1 h 230"/>
                <a:gd name="T8" fmla="*/ 285 w 285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230">
                  <a:moveTo>
                    <a:pt x="0" y="179"/>
                  </a:moveTo>
                  <a:lnTo>
                    <a:pt x="45" y="139"/>
                  </a:lnTo>
                  <a:lnTo>
                    <a:pt x="59" y="230"/>
                  </a:lnTo>
                  <a:lnTo>
                    <a:pt x="124" y="1"/>
                  </a:lnTo>
                  <a:lnTo>
                    <a:pt x="285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1936" y="1786"/>
              <a:ext cx="285" cy="230"/>
            </a:xfrm>
            <a:custGeom>
              <a:avLst/>
              <a:gdLst>
                <a:gd name="T0" fmla="*/ 0 w 285"/>
                <a:gd name="T1" fmla="*/ 179 h 230"/>
                <a:gd name="T2" fmla="*/ 45 w 285"/>
                <a:gd name="T3" fmla="*/ 139 h 230"/>
                <a:gd name="T4" fmla="*/ 59 w 285"/>
                <a:gd name="T5" fmla="*/ 230 h 230"/>
                <a:gd name="T6" fmla="*/ 124 w 285"/>
                <a:gd name="T7" fmla="*/ 1 h 230"/>
                <a:gd name="T8" fmla="*/ 285 w 285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230">
                  <a:moveTo>
                    <a:pt x="0" y="179"/>
                  </a:moveTo>
                  <a:lnTo>
                    <a:pt x="45" y="139"/>
                  </a:lnTo>
                  <a:lnTo>
                    <a:pt x="59" y="230"/>
                  </a:lnTo>
                  <a:lnTo>
                    <a:pt x="124" y="1"/>
                  </a:lnTo>
                  <a:lnTo>
                    <a:pt x="285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grpSp>
        <p:nvGrpSpPr>
          <p:cNvPr id="17" name="Group 37"/>
          <p:cNvGrpSpPr>
            <a:grpSpLocks/>
          </p:cNvGrpSpPr>
          <p:nvPr/>
        </p:nvGrpSpPr>
        <p:grpSpPr bwMode="auto">
          <a:xfrm>
            <a:off x="4495800" y="4644231"/>
            <a:ext cx="2649537" cy="1373187"/>
            <a:chOff x="525" y="2609"/>
            <a:chExt cx="1669" cy="865"/>
          </a:xfrm>
        </p:grpSpPr>
        <p:sp>
          <p:nvSpPr>
            <p:cNvPr id="18" name="Rectangle 38"/>
            <p:cNvSpPr>
              <a:spLocks noChangeArrowheads="1"/>
            </p:cNvSpPr>
            <p:nvPr/>
          </p:nvSpPr>
          <p:spPr bwMode="auto">
            <a:xfrm>
              <a:off x="525" y="2609"/>
              <a:ext cx="1669" cy="8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tabLst>
                  <a:tab pos="952500" algn="l"/>
                </a:tabLst>
              </a:pPr>
              <a:r>
                <a:rPr lang="en-US" sz="2800" b="1" dirty="0" err="1"/>
                <a:t>LCL</a:t>
              </a:r>
              <a:r>
                <a:rPr lang="en-US" sz="2800" b="1" i="1" baseline="-25000" dirty="0" err="1"/>
                <a:t>c</a:t>
              </a:r>
              <a:r>
                <a:rPr lang="en-US" sz="2800" b="1" dirty="0"/>
                <a:t>	= </a:t>
              </a:r>
              <a:r>
                <a:rPr lang="en-US" sz="2800" b="1" i="1" dirty="0"/>
                <a:t>c</a:t>
              </a:r>
              <a:r>
                <a:rPr lang="en-US" sz="2800" b="1" dirty="0"/>
                <a:t> - 3  </a:t>
              </a:r>
              <a:r>
                <a:rPr lang="en-US" sz="2800" b="1" i="1" dirty="0"/>
                <a:t>c</a:t>
              </a:r>
            </a:p>
            <a:p>
              <a:pPr>
                <a:tabLst>
                  <a:tab pos="952500" algn="l"/>
                </a:tabLst>
              </a:pPr>
              <a:r>
                <a:rPr lang="en-US" sz="2800" b="1" dirty="0"/>
                <a:t>	= 6 - 3   6</a:t>
              </a:r>
            </a:p>
            <a:p>
              <a:pPr>
                <a:tabLst>
                  <a:tab pos="952500" algn="l"/>
                </a:tabLst>
              </a:pPr>
              <a:r>
                <a:rPr lang="en-US" sz="2800" b="1" dirty="0"/>
                <a:t>	= 0</a:t>
              </a:r>
            </a:p>
          </p:txBody>
        </p:sp>
        <p:sp>
          <p:nvSpPr>
            <p:cNvPr id="19" name="Line 39"/>
            <p:cNvSpPr>
              <a:spLocks noChangeShapeType="1"/>
            </p:cNvSpPr>
            <p:nvPr/>
          </p:nvSpPr>
          <p:spPr bwMode="auto">
            <a:xfrm>
              <a:off x="1382" y="2694"/>
              <a:ext cx="12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20" name="Freeform 40"/>
            <p:cNvSpPr>
              <a:spLocks/>
            </p:cNvSpPr>
            <p:nvPr/>
          </p:nvSpPr>
          <p:spPr bwMode="auto">
            <a:xfrm>
              <a:off x="1822" y="2680"/>
              <a:ext cx="285" cy="230"/>
            </a:xfrm>
            <a:custGeom>
              <a:avLst/>
              <a:gdLst>
                <a:gd name="T0" fmla="*/ 0 w 285"/>
                <a:gd name="T1" fmla="*/ 179 h 230"/>
                <a:gd name="T2" fmla="*/ 45 w 285"/>
                <a:gd name="T3" fmla="*/ 139 h 230"/>
                <a:gd name="T4" fmla="*/ 59 w 285"/>
                <a:gd name="T5" fmla="*/ 230 h 230"/>
                <a:gd name="T6" fmla="*/ 124 w 285"/>
                <a:gd name="T7" fmla="*/ 1 h 230"/>
                <a:gd name="T8" fmla="*/ 285 w 285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230">
                  <a:moveTo>
                    <a:pt x="0" y="179"/>
                  </a:moveTo>
                  <a:lnTo>
                    <a:pt x="45" y="139"/>
                  </a:lnTo>
                  <a:lnTo>
                    <a:pt x="59" y="230"/>
                  </a:lnTo>
                  <a:lnTo>
                    <a:pt x="124" y="1"/>
                  </a:lnTo>
                  <a:lnTo>
                    <a:pt x="285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  <p:sp>
          <p:nvSpPr>
            <p:cNvPr id="21" name="Freeform 41"/>
            <p:cNvSpPr>
              <a:spLocks/>
            </p:cNvSpPr>
            <p:nvPr/>
          </p:nvSpPr>
          <p:spPr bwMode="auto">
            <a:xfrm>
              <a:off x="1862" y="2920"/>
              <a:ext cx="285" cy="230"/>
            </a:xfrm>
            <a:custGeom>
              <a:avLst/>
              <a:gdLst>
                <a:gd name="T0" fmla="*/ 0 w 285"/>
                <a:gd name="T1" fmla="*/ 179 h 230"/>
                <a:gd name="T2" fmla="*/ 45 w 285"/>
                <a:gd name="T3" fmla="*/ 139 h 230"/>
                <a:gd name="T4" fmla="*/ 59 w 285"/>
                <a:gd name="T5" fmla="*/ 230 h 230"/>
                <a:gd name="T6" fmla="*/ 124 w 285"/>
                <a:gd name="T7" fmla="*/ 1 h 230"/>
                <a:gd name="T8" fmla="*/ 285 w 285"/>
                <a:gd name="T9" fmla="*/ 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230">
                  <a:moveTo>
                    <a:pt x="0" y="179"/>
                  </a:moveTo>
                  <a:lnTo>
                    <a:pt x="45" y="139"/>
                  </a:lnTo>
                  <a:lnTo>
                    <a:pt x="59" y="230"/>
                  </a:lnTo>
                  <a:lnTo>
                    <a:pt x="124" y="1"/>
                  </a:lnTo>
                  <a:lnTo>
                    <a:pt x="285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AU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2882582" y="6172200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Is the process in control?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62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0" y="3200400"/>
            <a:ext cx="26308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400" b="1" dirty="0">
                <a:latin typeface="Arial" pitchFamily="34" charset="0"/>
              </a:rPr>
              <a:t>Question</a:t>
            </a:r>
            <a:endParaRPr lang="en-AU" sz="4400" b="1" dirty="0"/>
          </a:p>
        </p:txBody>
      </p:sp>
    </p:spTree>
    <p:extLst>
      <p:ext uri="{BB962C8B-B14F-4D97-AF65-F5344CB8AC3E}">
        <p14:creationId xmlns:p14="http://schemas.microsoft.com/office/powerpoint/2010/main" val="1456706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Stevenson 12th - Theme</Template>
  <TotalTime>46329094</TotalTime>
  <Pages>2</Pages>
  <Words>1225</Words>
  <Application>Microsoft Office PowerPoint</Application>
  <PresentationFormat>On-screen Show (4:3)</PresentationFormat>
  <Paragraphs>238</Paragraphs>
  <Slides>36</Slides>
  <Notes>15</Notes>
  <HiddenSlides>1</HiddenSlides>
  <MMClips>0</MMClips>
  <ScaleCrop>false</ScaleCrop>
  <HeadingPairs>
    <vt:vector size="10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Arabic Typesetting</vt:lpstr>
      <vt:lpstr>Arial</vt:lpstr>
      <vt:lpstr>Constantia</vt:lpstr>
      <vt:lpstr>HelveticaNeueLTStd-LtCn</vt:lpstr>
      <vt:lpstr>Times New Roman</vt:lpstr>
      <vt:lpstr>TimesLTStd-Italic</vt:lpstr>
      <vt:lpstr>TimesLTStd-Roman</vt:lpstr>
      <vt:lpstr>Univers</vt:lpstr>
      <vt:lpstr>Wingdings</vt:lpstr>
      <vt:lpstr>Wingdings 2</vt:lpstr>
      <vt:lpstr>Stevenson 11th Theme</vt:lpstr>
      <vt:lpstr>file:///\\rmit.internal\USRHome\eh4\E59974\Main\Semester%201%202019\Lecture%20revised\Week%204%20Management%20of%20Quality\Scatter%20Diagram.xlsx</vt:lpstr>
      <vt:lpstr>Visio</vt:lpstr>
      <vt:lpstr>Equation</vt:lpstr>
      <vt:lpstr>PowerPoint Presentation</vt:lpstr>
      <vt:lpstr>PowerPoint Presentation</vt:lpstr>
      <vt:lpstr>Learning Objectives</vt:lpstr>
      <vt:lpstr>Quality Management</vt:lpstr>
      <vt:lpstr>PowerPoint Presentation</vt:lpstr>
      <vt:lpstr>SERVQUAL: a tool for assessing service quality </vt:lpstr>
      <vt:lpstr>Quality Contributors</vt:lpstr>
      <vt:lpstr>Quality Contributors (contd.)</vt:lpstr>
      <vt:lpstr>PowerPoint Presentation</vt:lpstr>
      <vt:lpstr>Costs of Quality</vt:lpstr>
      <vt:lpstr>Quality Certification</vt:lpstr>
      <vt:lpstr>Quality Certification</vt:lpstr>
      <vt:lpstr>Quality Awards </vt:lpstr>
      <vt:lpstr>Phases of Quality Assurance</vt:lpstr>
      <vt:lpstr>How Much to Inspect</vt:lpstr>
      <vt:lpstr>Seven Basic Quality Tools</vt:lpstr>
      <vt:lpstr>Seven Basic Quality Tools</vt:lpstr>
      <vt:lpstr>Seven Basic Quality Tools</vt:lpstr>
      <vt:lpstr>Seven Basic Quality Tools</vt:lpstr>
      <vt:lpstr>Seven Basic Quality Tools</vt:lpstr>
      <vt:lpstr>Seven Basic Quality Tools</vt:lpstr>
      <vt:lpstr>Seven Basic Quality Tools</vt:lpstr>
      <vt:lpstr>Statistical Process Control (SPC)</vt:lpstr>
      <vt:lpstr>Process Variability</vt:lpstr>
      <vt:lpstr>Control Charts:  The Voice of the Process</vt:lpstr>
      <vt:lpstr>Types of Data</vt:lpstr>
      <vt:lpstr>PowerPoint Presentation</vt:lpstr>
      <vt:lpstr>Control Charts for Attributes</vt:lpstr>
      <vt:lpstr>Use a p-chart:</vt:lpstr>
      <vt:lpstr>p-chart Control Limits</vt:lpstr>
      <vt:lpstr>p-chart Example</vt:lpstr>
      <vt:lpstr>p-chart Example</vt:lpstr>
      <vt:lpstr>PowerPoint Presentation</vt:lpstr>
      <vt:lpstr>c-chart</vt:lpstr>
      <vt:lpstr>c-chart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PRODUCTIONS/OPERATIONS MANAGEMENT</dc:title>
  <dc:creator>Ralph Butler</dc:creator>
  <cp:lastModifiedBy>Ahmad Abareshi</cp:lastModifiedBy>
  <cp:revision>453</cp:revision>
  <cp:lastPrinted>2018-03-21T23:47:58Z</cp:lastPrinted>
  <dcterms:created xsi:type="dcterms:W3CDTF">1998-04-08T22:08:56Z</dcterms:created>
  <dcterms:modified xsi:type="dcterms:W3CDTF">2019-03-20T03:04:12Z</dcterms:modified>
</cp:coreProperties>
</file>